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jpg" ContentType="image/jpeg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30"/>
  </p:notesMasterIdLst>
  <p:sldIdLst>
    <p:sldId id="259" r:id="rId2"/>
    <p:sldId id="260" r:id="rId3"/>
    <p:sldId id="262" r:id="rId4"/>
    <p:sldId id="263" r:id="rId5"/>
    <p:sldId id="278" r:id="rId6"/>
    <p:sldId id="265" r:id="rId7"/>
    <p:sldId id="266" r:id="rId8"/>
    <p:sldId id="261" r:id="rId9"/>
    <p:sldId id="264" r:id="rId10"/>
    <p:sldId id="269" r:id="rId11"/>
    <p:sldId id="280" r:id="rId12"/>
    <p:sldId id="281" r:id="rId13"/>
    <p:sldId id="282" r:id="rId14"/>
    <p:sldId id="283" r:id="rId15"/>
    <p:sldId id="279" r:id="rId16"/>
    <p:sldId id="284" r:id="rId17"/>
    <p:sldId id="292" r:id="rId18"/>
    <p:sldId id="271" r:id="rId19"/>
    <p:sldId id="272" r:id="rId20"/>
    <p:sldId id="285" r:id="rId21"/>
    <p:sldId id="287" r:id="rId22"/>
    <p:sldId id="286" r:id="rId23"/>
    <p:sldId id="274" r:id="rId24"/>
    <p:sldId id="275" r:id="rId25"/>
    <p:sldId id="290" r:id="rId26"/>
    <p:sldId id="276" r:id="rId27"/>
    <p:sldId id="288" r:id="rId28"/>
    <p:sldId id="277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592"/>
  </p:normalViewPr>
  <p:slideViewPr>
    <p:cSldViewPr snapToGrid="0" snapToObjects="1">
      <p:cViewPr>
        <p:scale>
          <a:sx n="100" d="100"/>
          <a:sy n="100" d="100"/>
        </p:scale>
        <p:origin x="2928" y="1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notesMaster" Target="notesMasters/notesMaster1.xml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heme" Target="theme/theme1.xml"/><Relationship Id="rId3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81FAA7-5FA4-9C40-B05B-F1D52C29E3D4}" type="datetimeFigureOut">
              <a:rPr lang="en-US" smtClean="0"/>
              <a:t>6/15/19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BC81F5-C617-6F4B-9461-BD6AF2858D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449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presentation provides an overview of my research that involves</a:t>
            </a:r>
            <a:r>
              <a:rPr lang="en-US" baseline="0" dirty="0" smtClean="0"/>
              <a:t> investigating the effects of symbols on the accuracy of artificial neural networks when trained using impoverished datasets.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BC81F5-C617-6F4B-9461-BD6AF2858DB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87159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Individual human</a:t>
            </a:r>
            <a:r>
              <a:rPr lang="en-US" baseline="0" dirty="0" smtClean="0"/>
              <a:t> learners </a:t>
            </a:r>
            <a:r>
              <a:rPr lang="en-US" baseline="0" dirty="0" err="1" smtClean="0"/>
              <a:t>experiance</a:t>
            </a:r>
            <a:r>
              <a:rPr lang="en-US" baseline="0" dirty="0" smtClean="0"/>
              <a:t> difficulty when learning from limited examples. But this is overcome by the shared knowledge.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BC81F5-C617-6F4B-9461-BD6AF2858DB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7498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BC81F5-C617-6F4B-9461-BD6AF2858DB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3025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38200" y="571856"/>
            <a:ext cx="9144000" cy="2387600"/>
          </a:xfrm>
        </p:spPr>
        <p:txBody>
          <a:bodyPr anchor="b"/>
          <a:lstStyle>
            <a:lvl1pPr algn="l">
              <a:defRPr sz="6000" b="1">
                <a:solidFill>
                  <a:srgbClr val="C4142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Learning</a:t>
            </a:r>
            <a:br>
              <a:rPr lang="en-US" dirty="0" smtClean="0"/>
            </a:br>
            <a:r>
              <a:rPr lang="en-US" dirty="0" smtClean="0"/>
              <a:t>with Symbols</a:t>
            </a:r>
            <a:endParaRPr lang="en-US" dirty="0"/>
          </a:p>
        </p:txBody>
      </p:sp>
      <p:sp>
        <p:nvSpPr>
          <p:cNvPr id="3" name="TextBox 2"/>
          <p:cNvSpPr txBox="1"/>
          <p:nvPr userDrawn="1"/>
        </p:nvSpPr>
        <p:spPr>
          <a:xfrm>
            <a:off x="7141449" y="3445565"/>
            <a:ext cx="1811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800" dirty="0"/>
          </a:p>
        </p:txBody>
      </p:sp>
    </p:spTree>
    <p:extLst/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Learning with Symbols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E64B4-2D52-6E4F-A855-39C0D2D272A0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lang="en-US" sz="4400" b="1" kern="1200" dirty="0">
                <a:solidFill>
                  <a:srgbClr val="C41424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1" y="1825625"/>
            <a:ext cx="10514495" cy="4351338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1" name="Content Placeholder 6"/>
          <p:cNvSpPr>
            <a:spLocks noGrp="1"/>
          </p:cNvSpPr>
          <p:nvPr>
            <p:ph sz="quarter" idx="13" hasCustomPrompt="1"/>
          </p:nvPr>
        </p:nvSpPr>
        <p:spPr>
          <a:xfrm>
            <a:off x="897652" y="6526214"/>
            <a:ext cx="4167717" cy="231775"/>
          </a:xfrm>
        </p:spPr>
        <p:txBody>
          <a:bodyPr>
            <a:noAutofit/>
          </a:bodyPr>
          <a:lstStyle>
            <a:lvl1pPr marL="0" indent="0">
              <a:buNone/>
              <a:defRPr sz="1200" b="1" baseline="0">
                <a:solidFill>
                  <a:srgbClr val="B5001B"/>
                </a:solidFill>
              </a:defRPr>
            </a:lvl1pPr>
          </a:lstStyle>
          <a:p>
            <a:pPr lvl="0"/>
            <a:r>
              <a:rPr lang="en-CA" dirty="0" smtClean="0"/>
              <a:t>Learning with Symbols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80269" y="6466785"/>
            <a:ext cx="2743200" cy="365125"/>
          </a:xfrm>
        </p:spPr>
        <p:txBody>
          <a:bodyPr/>
          <a:lstStyle>
            <a:lvl1pPr>
              <a:defRPr b="1">
                <a:solidFill>
                  <a:srgbClr val="C41424"/>
                </a:solidFill>
              </a:defRPr>
            </a:lvl1pPr>
          </a:lstStyle>
          <a:p>
            <a:fld id="{920CEF55-5979-47BF-AB82-BC50C2BE7699}" type="slidenum">
              <a:rPr lang="en-US" smtClean="0"/>
              <a:pPr/>
              <a:t>‹#›</a:t>
            </a:fld>
            <a:endParaRPr lang="en-US" dirty="0"/>
          </a:p>
        </p:txBody>
      </p:sp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1851" y="1709741"/>
            <a:ext cx="10515600" cy="2852737"/>
          </a:xfrm>
        </p:spPr>
        <p:txBody>
          <a:bodyPr anchor="b">
            <a:normAutofit/>
          </a:bodyPr>
          <a:lstStyle>
            <a:lvl1pPr>
              <a:defRPr lang="en-US" sz="6000" b="1" kern="1200" dirty="0">
                <a:solidFill>
                  <a:srgbClr val="C41424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299" y="4589466"/>
            <a:ext cx="10515600" cy="1500187"/>
          </a:xfrm>
        </p:spPr>
        <p:txBody>
          <a:bodyPr/>
          <a:lstStyle>
            <a:lvl1pPr marL="0" indent="0">
              <a:buNone/>
              <a:defRPr sz="2400" b="1">
                <a:solidFill>
                  <a:srgbClr val="004077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 hasCustomPrompt="1"/>
          </p:nvPr>
        </p:nvSpPr>
        <p:spPr>
          <a:xfrm>
            <a:off x="897652" y="6526214"/>
            <a:ext cx="4167717" cy="231775"/>
          </a:xfrm>
        </p:spPr>
        <p:txBody>
          <a:bodyPr>
            <a:noAutofit/>
          </a:bodyPr>
          <a:lstStyle>
            <a:lvl1pPr marL="0" indent="0">
              <a:buNone/>
              <a:defRPr sz="1200" b="1" baseline="0">
                <a:solidFill>
                  <a:srgbClr val="B5001B"/>
                </a:solidFill>
              </a:defRPr>
            </a:lvl1pPr>
          </a:lstStyle>
          <a:p>
            <a:pPr lvl="0"/>
            <a:r>
              <a:rPr lang="en-CA" dirty="0"/>
              <a:t>Title of presentation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80269" y="6466785"/>
            <a:ext cx="2743200" cy="365125"/>
          </a:xfrm>
        </p:spPr>
        <p:txBody>
          <a:bodyPr/>
          <a:lstStyle>
            <a:lvl1pPr>
              <a:defRPr b="1">
                <a:solidFill>
                  <a:srgbClr val="C41424"/>
                </a:solidFill>
              </a:defRPr>
            </a:lvl1pPr>
          </a:lstStyle>
          <a:p>
            <a:fld id="{920CEF55-5979-47BF-AB82-BC50C2BE7699}" type="slidenum">
              <a:rPr lang="en-US" smtClean="0"/>
              <a:pPr/>
              <a:t>‹#›</a:t>
            </a:fld>
            <a:endParaRPr lang="en-US" dirty="0"/>
          </a:p>
        </p:txBody>
      </p:sp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lang="en-US" sz="4400" b="1" kern="1200" dirty="0">
                <a:solidFill>
                  <a:srgbClr val="C41424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1" y="1825625"/>
            <a:ext cx="5181600" cy="4351338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2" name="Content Placeholder 6"/>
          <p:cNvSpPr>
            <a:spLocks noGrp="1"/>
          </p:cNvSpPr>
          <p:nvPr>
            <p:ph sz="quarter" idx="13" hasCustomPrompt="1"/>
          </p:nvPr>
        </p:nvSpPr>
        <p:spPr>
          <a:xfrm>
            <a:off x="897652" y="6526214"/>
            <a:ext cx="4167717" cy="231775"/>
          </a:xfrm>
        </p:spPr>
        <p:txBody>
          <a:bodyPr>
            <a:noAutofit/>
          </a:bodyPr>
          <a:lstStyle>
            <a:lvl1pPr marL="0" indent="0">
              <a:buNone/>
              <a:defRPr sz="1200" b="1" baseline="0">
                <a:solidFill>
                  <a:srgbClr val="B5001B"/>
                </a:solidFill>
              </a:defRPr>
            </a:lvl1pPr>
          </a:lstStyle>
          <a:p>
            <a:pPr lvl="0"/>
            <a:r>
              <a:rPr lang="en-CA" dirty="0"/>
              <a:t>Title of presentation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80269" y="6466785"/>
            <a:ext cx="2743200" cy="365125"/>
          </a:xfrm>
        </p:spPr>
        <p:txBody>
          <a:bodyPr/>
          <a:lstStyle>
            <a:lvl1pPr>
              <a:defRPr b="1">
                <a:solidFill>
                  <a:srgbClr val="C41424"/>
                </a:solidFill>
              </a:defRPr>
            </a:lvl1pPr>
          </a:lstStyle>
          <a:p>
            <a:fld id="{920CEF55-5979-47BF-AB82-BC50C2BE7699}" type="slidenum">
              <a:rPr lang="en-US" smtClean="0"/>
              <a:pPr/>
              <a:t>‹#›</a:t>
            </a:fld>
            <a:endParaRPr lang="en-US" dirty="0"/>
          </a:p>
        </p:txBody>
      </p: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9788" y="365128"/>
            <a:ext cx="10515600" cy="1325563"/>
          </a:xfrm>
        </p:spPr>
        <p:txBody>
          <a:bodyPr/>
          <a:lstStyle>
            <a:lvl1pPr>
              <a:defRPr b="1">
                <a:solidFill>
                  <a:srgbClr val="C4142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004077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004077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2" y="2505075"/>
            <a:ext cx="5183188" cy="3684588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4" name="Content Placeholder 6"/>
          <p:cNvSpPr>
            <a:spLocks noGrp="1"/>
          </p:cNvSpPr>
          <p:nvPr>
            <p:ph sz="quarter" idx="13" hasCustomPrompt="1"/>
          </p:nvPr>
        </p:nvSpPr>
        <p:spPr>
          <a:xfrm>
            <a:off x="897652" y="6526214"/>
            <a:ext cx="4167717" cy="231775"/>
          </a:xfrm>
        </p:spPr>
        <p:txBody>
          <a:bodyPr>
            <a:noAutofit/>
          </a:bodyPr>
          <a:lstStyle>
            <a:lvl1pPr marL="0" indent="0">
              <a:buNone/>
              <a:defRPr sz="1200" b="1" baseline="0">
                <a:solidFill>
                  <a:srgbClr val="B5001B"/>
                </a:solidFill>
              </a:defRPr>
            </a:lvl1pPr>
          </a:lstStyle>
          <a:p>
            <a:pPr lvl="0"/>
            <a:r>
              <a:rPr lang="en-CA" dirty="0"/>
              <a:t>Title of presentation</a:t>
            </a:r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80269" y="6466785"/>
            <a:ext cx="2743200" cy="365125"/>
          </a:xfrm>
        </p:spPr>
        <p:txBody>
          <a:bodyPr/>
          <a:lstStyle>
            <a:lvl1pPr>
              <a:defRPr b="1">
                <a:solidFill>
                  <a:srgbClr val="C41424"/>
                </a:solidFill>
              </a:defRPr>
            </a:lvl1pPr>
          </a:lstStyle>
          <a:p>
            <a:fld id="{920CEF55-5979-47BF-AB82-BC50C2BE7699}" type="slidenum">
              <a:rPr lang="en-US" smtClean="0"/>
              <a:pPr/>
              <a:t>‹#›</a:t>
            </a:fld>
            <a:endParaRPr lang="en-US" dirty="0"/>
          </a:p>
        </p:txBody>
      </p:sp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>
                <a:solidFill>
                  <a:srgbClr val="C4142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0" name="Content Placeholder 6"/>
          <p:cNvSpPr>
            <a:spLocks noGrp="1"/>
          </p:cNvSpPr>
          <p:nvPr>
            <p:ph sz="quarter" idx="13" hasCustomPrompt="1"/>
          </p:nvPr>
        </p:nvSpPr>
        <p:spPr>
          <a:xfrm>
            <a:off x="897652" y="6526214"/>
            <a:ext cx="4167717" cy="231775"/>
          </a:xfrm>
        </p:spPr>
        <p:txBody>
          <a:bodyPr>
            <a:noAutofit/>
          </a:bodyPr>
          <a:lstStyle>
            <a:lvl1pPr marL="0" indent="0">
              <a:buNone/>
              <a:defRPr sz="1200" b="1" baseline="0">
                <a:solidFill>
                  <a:srgbClr val="B5001B"/>
                </a:solidFill>
              </a:defRPr>
            </a:lvl1pPr>
          </a:lstStyle>
          <a:p>
            <a:pPr lvl="0"/>
            <a:r>
              <a:rPr lang="en-CA" dirty="0" smtClean="0"/>
              <a:t>Learning with Symbols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80269" y="6466785"/>
            <a:ext cx="2743200" cy="365125"/>
          </a:xfrm>
        </p:spPr>
        <p:txBody>
          <a:bodyPr/>
          <a:lstStyle>
            <a:lvl1pPr>
              <a:defRPr b="1">
                <a:solidFill>
                  <a:srgbClr val="C41424"/>
                </a:solidFill>
              </a:defRPr>
            </a:lvl1pPr>
          </a:lstStyle>
          <a:p>
            <a:fld id="{920CEF55-5979-47BF-AB82-BC50C2BE7699}" type="slidenum">
              <a:rPr lang="en-US" smtClean="0"/>
              <a:pPr/>
              <a:t>‹#›</a:t>
            </a:fld>
            <a:endParaRPr lang="en-US" dirty="0"/>
          </a:p>
        </p:txBody>
      </p: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6"/>
          <p:cNvSpPr>
            <a:spLocks noGrp="1"/>
          </p:cNvSpPr>
          <p:nvPr>
            <p:ph sz="quarter" idx="13" hasCustomPrompt="1"/>
          </p:nvPr>
        </p:nvSpPr>
        <p:spPr>
          <a:xfrm>
            <a:off x="897652" y="6526214"/>
            <a:ext cx="4167717" cy="231775"/>
          </a:xfrm>
        </p:spPr>
        <p:txBody>
          <a:bodyPr>
            <a:noAutofit/>
          </a:bodyPr>
          <a:lstStyle>
            <a:lvl1pPr marL="0" indent="0">
              <a:buNone/>
              <a:defRPr sz="1200" b="1" baseline="0">
                <a:solidFill>
                  <a:srgbClr val="B5001B"/>
                </a:solidFill>
              </a:defRPr>
            </a:lvl1pPr>
          </a:lstStyle>
          <a:p>
            <a:pPr lvl="0"/>
            <a:r>
              <a:rPr lang="en-CA" dirty="0"/>
              <a:t>Title of presentation</a:t>
            </a:r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80269" y="6466785"/>
            <a:ext cx="2743200" cy="365125"/>
          </a:xfrm>
        </p:spPr>
        <p:txBody>
          <a:bodyPr/>
          <a:lstStyle>
            <a:lvl1pPr>
              <a:defRPr b="1">
                <a:solidFill>
                  <a:srgbClr val="C41424"/>
                </a:solidFill>
              </a:defRPr>
            </a:lvl1pPr>
          </a:lstStyle>
          <a:p>
            <a:fld id="{920CEF55-5979-47BF-AB82-BC50C2BE7699}" type="slidenum">
              <a:rPr lang="en-US" smtClean="0"/>
              <a:pPr/>
              <a:t>‹#›</a:t>
            </a:fld>
            <a:endParaRPr lang="en-US" dirty="0"/>
          </a:p>
        </p:txBody>
      </p:sp>
    </p:spTree>
    <p:extLst/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Learning with Symbols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E64B4-2D52-6E4F-A855-39C0D2D272A0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Learning with Symbols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E64B4-2D52-6E4F-A855-39C0D2D272A0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theme" Target="../theme/theme1.xml"/><Relationship Id="rId1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1" y="36512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1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1" y="6356353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/>
              </a:defRPr>
            </a:lvl1pPr>
          </a:lstStyle>
          <a:p>
            <a:r>
              <a:rPr lang="en-US" smtClean="0"/>
              <a:t>Learning with Symbols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64611" y="631189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rgbClr val="C00000"/>
                </a:solidFill>
                <a:latin typeface="Arial"/>
              </a:defRPr>
            </a:lvl1pPr>
          </a:lstStyle>
          <a:p>
            <a:fld id="{920CEF55-5979-47BF-AB82-BC50C2BE769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22399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tiff"/><Relationship Id="rId3" Type="http://schemas.openxmlformats.org/officeDocument/2006/relationships/image" Target="../media/image21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.tif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.tiff"/><Relationship Id="rId3" Type="http://schemas.openxmlformats.org/officeDocument/2006/relationships/image" Target="../media/image26.tif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.tif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.tif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4" Type="http://schemas.openxmlformats.org/officeDocument/2006/relationships/image" Target="../media/image8.tif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tiff"/><Relationship Id="rId3" Type="http://schemas.openxmlformats.org/officeDocument/2006/relationships/image" Target="../media/image10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Learning</a:t>
            </a:r>
            <a:br>
              <a:rPr lang="en-US" dirty="0"/>
            </a:br>
            <a:r>
              <a:rPr lang="en-US" dirty="0"/>
              <a:t>with Symbols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38200" y="3238856"/>
            <a:ext cx="2527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latin typeface="Arial" charset="0"/>
                <a:ea typeface="Arial" charset="0"/>
                <a:cs typeface="Arial" charset="0"/>
              </a:rPr>
              <a:t>Ahmed Galila</a:t>
            </a:r>
            <a:endParaRPr lang="en-US" sz="28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38200" y="3779866"/>
            <a:ext cx="5702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latin typeface="Arial" charset="0"/>
                <a:ea typeface="Arial" charset="0"/>
                <a:cs typeface="Arial" charset="0"/>
              </a:rPr>
              <a:t>Supervisor: Dr. Daniel L. Silver</a:t>
            </a:r>
          </a:p>
        </p:txBody>
      </p:sp>
    </p:spTree>
    <p:extLst>
      <p:ext uri="{BB962C8B-B14F-4D97-AF65-F5344CB8AC3E}">
        <p14:creationId xmlns:p14="http://schemas.microsoft.com/office/powerpoint/2010/main" val="1724346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Learning with </a:t>
            </a:r>
            <a:r>
              <a:rPr lang="en-US" dirty="0" smtClean="0"/>
              <a:t>Symbols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0CEF55-5979-47BF-AB82-BC50C2BE7699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38201" y="2300288"/>
            <a:ext cx="688340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dirty="0" smtClean="0"/>
              <a:t>Noisy </a:t>
            </a:r>
            <a:r>
              <a:rPr lang="en-US" sz="2800" dirty="0"/>
              <a:t>Inputs </a:t>
            </a:r>
            <a:r>
              <a:rPr lang="en-US" sz="2800" dirty="0" smtClean="0"/>
              <a:t>Only (NO)</a:t>
            </a:r>
            <a:endParaRPr lang="en-US" sz="2800" dirty="0"/>
          </a:p>
          <a:p>
            <a:pPr marL="285750" indent="-285750">
              <a:buFont typeface="Arial" charset="0"/>
              <a:buChar char="•"/>
            </a:pPr>
            <a:r>
              <a:rPr lang="en-US" sz="2800" dirty="0" smtClean="0"/>
              <a:t>Noisy </a:t>
            </a:r>
            <a:r>
              <a:rPr lang="en-US" sz="2800" dirty="0"/>
              <a:t>and Symbol </a:t>
            </a:r>
            <a:r>
              <a:rPr lang="en-US" sz="2800" dirty="0" smtClean="0"/>
              <a:t>Inputs (NS)</a:t>
            </a:r>
            <a:endParaRPr lang="en-US" sz="2800" dirty="0"/>
          </a:p>
          <a:p>
            <a:pPr marL="285750" indent="-285750">
              <a:buFont typeface="Arial" charset="0"/>
              <a:buChar char="•"/>
            </a:pPr>
            <a:r>
              <a:rPr lang="en-US" sz="2800" dirty="0" smtClean="0"/>
              <a:t>Noisy Inputs, Classification (NC)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800" dirty="0" smtClean="0"/>
              <a:t>Noisy </a:t>
            </a:r>
            <a:r>
              <a:rPr lang="en-US" sz="2800" dirty="0"/>
              <a:t>and Symbol </a:t>
            </a:r>
            <a:r>
              <a:rPr lang="en-US" sz="2800" dirty="0" smtClean="0"/>
              <a:t>Inputs, Classification (NX)</a:t>
            </a:r>
            <a:endParaRPr lang="en-US" sz="2800" dirty="0"/>
          </a:p>
          <a:p>
            <a:pPr marL="285750" indent="-285750">
              <a:buFont typeface="Arial" charset="0"/>
              <a:buChar char="•"/>
            </a:pPr>
            <a:r>
              <a:rPr lang="en-US" sz="2800" dirty="0"/>
              <a:t>Symbol Inputs Only (SO</a:t>
            </a:r>
            <a:r>
              <a:rPr lang="en-US" sz="2800" dirty="0" smtClean="0"/>
              <a:t>)</a:t>
            </a:r>
            <a:endParaRPr lang="en-US" sz="2800" dirty="0"/>
          </a:p>
        </p:txBody>
      </p:sp>
      <p:sp>
        <p:nvSpPr>
          <p:cNvPr id="6" name="Rectangle 5"/>
          <p:cNvSpPr/>
          <p:nvPr/>
        </p:nvSpPr>
        <p:spPr>
          <a:xfrm>
            <a:off x="838201" y="1472269"/>
            <a:ext cx="99439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>
                <a:effectLst/>
                <a:latin typeface="Arial" charset="0"/>
                <a:ea typeface="Arial" charset="0"/>
                <a:cs typeface="Arial" charset="0"/>
              </a:rPr>
              <a:t>Using Symbols to Improve </a:t>
            </a:r>
            <a:r>
              <a:rPr lang="en-US" sz="2800" b="1" smtClean="0">
                <a:effectLst/>
                <a:latin typeface="Arial" charset="0"/>
                <a:ea typeface="Arial" charset="0"/>
                <a:cs typeface="Arial" charset="0"/>
              </a:rPr>
              <a:t>the Effectiveness of Learning</a:t>
            </a:r>
            <a:endParaRPr lang="en-US" sz="2800" b="1" dirty="0">
              <a:effectLst/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5105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 1 - </a:t>
            </a:r>
            <a:r>
              <a:rPr lang="en-US" dirty="0" smtClean="0"/>
              <a:t>NO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Learning with </a:t>
            </a:r>
            <a:r>
              <a:rPr lang="en-US" dirty="0" smtClean="0"/>
              <a:t>Symbols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0CEF55-5979-47BF-AB82-BC50C2BE7699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5225" y="1690691"/>
            <a:ext cx="8118563" cy="407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523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 1 - </a:t>
            </a:r>
            <a:r>
              <a:rPr lang="en-US" dirty="0" smtClean="0"/>
              <a:t>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Learning with </a:t>
            </a:r>
            <a:r>
              <a:rPr lang="en-US" dirty="0" smtClean="0"/>
              <a:t>Symbols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0CEF55-5979-47BF-AB82-BC50C2BE7699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0049" y="1690691"/>
            <a:ext cx="8231904" cy="407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18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 1 - </a:t>
            </a:r>
            <a:r>
              <a:rPr lang="en-US" dirty="0" smtClean="0"/>
              <a:t>NC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Learning with </a:t>
            </a:r>
            <a:r>
              <a:rPr lang="en-US" dirty="0" smtClean="0"/>
              <a:t>Symbols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0CEF55-5979-47BF-AB82-BC50C2BE7699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5593" y="1690691"/>
            <a:ext cx="8700816" cy="407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80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 1 - </a:t>
            </a:r>
            <a:r>
              <a:rPr lang="en-US" dirty="0" smtClean="0"/>
              <a:t>NX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Learning with </a:t>
            </a:r>
            <a:r>
              <a:rPr lang="en-US" dirty="0" smtClean="0"/>
              <a:t>Symbols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0CEF55-5979-47BF-AB82-BC50C2BE7699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8733" y="1690691"/>
            <a:ext cx="8374536" cy="407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707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 1 - SO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Learning with </a:t>
            </a:r>
            <a:r>
              <a:rPr lang="en-US" dirty="0" smtClean="0"/>
              <a:t>Symbols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0CEF55-5979-47BF-AB82-BC50C2BE7699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5029" y="1690691"/>
            <a:ext cx="8861943" cy="407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752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 1 - </a:t>
            </a:r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Learning with </a:t>
            </a:r>
            <a:r>
              <a:rPr lang="en-US" dirty="0" smtClean="0"/>
              <a:t>Symbols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0CEF55-5979-47BF-AB82-BC50C2BE7699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000" y="1690691"/>
            <a:ext cx="9396000" cy="3708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634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 4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Learning with </a:t>
            </a:r>
            <a:r>
              <a:rPr lang="en-US" dirty="0" smtClean="0"/>
              <a:t>Symbols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0CEF55-5979-47BF-AB82-BC50C2BE7699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838201" y="1472269"/>
            <a:ext cx="105156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>
                <a:effectLst/>
                <a:latin typeface="Arial" charset="0"/>
                <a:ea typeface="Arial" charset="0"/>
                <a:cs typeface="Arial" charset="0"/>
              </a:rPr>
              <a:t>Recurrent Neural Network’s </a:t>
            </a:r>
            <a:r>
              <a:rPr lang="en-US" sz="2800" b="1" smtClean="0">
                <a:effectLst/>
                <a:latin typeface="Arial" charset="0"/>
                <a:ea typeface="Arial" charset="0"/>
                <a:cs typeface="Arial" charset="0"/>
              </a:rPr>
              <a:t>Ability to Discover an Algorithm </a:t>
            </a:r>
            <a:r>
              <a:rPr lang="en-US" sz="2800" b="1" dirty="0" smtClean="0">
                <a:effectLst/>
                <a:latin typeface="Arial" charset="0"/>
                <a:ea typeface="Arial" charset="0"/>
                <a:cs typeface="Arial" charset="0"/>
              </a:rPr>
              <a:t>for Arithmetic Operations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97652" y="2617901"/>
            <a:ext cx="10125817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dirty="0" smtClean="0"/>
              <a:t>Similar architecture to (NC) models from previous experiments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800" dirty="0" smtClean="0"/>
              <a:t>5 models are trained</a:t>
            </a:r>
            <a:endParaRPr lang="en-US" sz="2800" dirty="0"/>
          </a:p>
          <a:p>
            <a:pPr marL="285750" indent="-285750">
              <a:buFont typeface="Arial" charset="0"/>
              <a:buChar char="•"/>
            </a:pPr>
            <a:r>
              <a:rPr lang="en-US" sz="2800" dirty="0" smtClean="0"/>
              <a:t>Each model trained with different percentage of symbols present</a:t>
            </a:r>
            <a:endParaRPr lang="en-US" sz="2800" dirty="0"/>
          </a:p>
          <a:p>
            <a:pPr marL="285750" indent="-285750">
              <a:buFont typeface="Arial" charset="0"/>
              <a:buChar char="•"/>
            </a:pPr>
            <a:r>
              <a:rPr lang="en-US" sz="2800" dirty="0" smtClean="0"/>
              <a:t>0%, 25%, 50%, 75%, 100%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800" dirty="0" smtClean="0"/>
              <a:t>Test set split into seen and unseen test sets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800" dirty="0" smtClean="0"/>
              <a:t>Seen: Includes combinations of digits used for training (80%)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800" dirty="0" smtClean="0"/>
              <a:t>Unseen: Remaining combinations not used for training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207299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 4 </a:t>
            </a:r>
            <a:r>
              <a:rPr lang="mr-IN" dirty="0" smtClean="0"/>
              <a:t>–</a:t>
            </a:r>
            <a:r>
              <a:rPr lang="en-US" dirty="0" smtClean="0"/>
              <a:t> Results (Seen)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Learning with </a:t>
            </a:r>
            <a:r>
              <a:rPr lang="en-US" dirty="0" smtClean="0"/>
              <a:t>Symbols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0CEF55-5979-47BF-AB82-BC50C2BE7699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786" y="1690690"/>
            <a:ext cx="7099200" cy="4267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043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 4 </a:t>
            </a:r>
            <a:r>
              <a:rPr lang="mr-IN" dirty="0" smtClean="0"/>
              <a:t>–</a:t>
            </a:r>
            <a:r>
              <a:rPr lang="en-US" dirty="0" smtClean="0"/>
              <a:t> Results (Unseen)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Learning with </a:t>
            </a:r>
            <a:r>
              <a:rPr lang="en-US" dirty="0" smtClean="0"/>
              <a:t>Symbols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0CEF55-5979-47BF-AB82-BC50C2BE7699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2669" y="1690691"/>
            <a:ext cx="7099200" cy="4267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05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Lost in a Jungle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Learning with </a:t>
            </a:r>
            <a:r>
              <a:rPr lang="en-US" dirty="0" smtClean="0"/>
              <a:t>Symbols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0CEF55-5979-47BF-AB82-BC50C2BE7699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38201" y="1690691"/>
            <a:ext cx="10125817" cy="1255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04800" marR="0" lvl="0" indent="-304800" defTabSz="9144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defRPr/>
            </a:pPr>
            <a:r>
              <a:rPr lang="en-US" sz="2800" b="1" dirty="0" smtClean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Imagine you are lost in a jungle</a:t>
            </a:r>
          </a:p>
          <a:p>
            <a:pPr marL="304800" marR="0" lvl="0" indent="-304800" defTabSz="9144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defRPr/>
            </a:pPr>
            <a:r>
              <a:rPr lang="en-US" sz="2800" b="1" dirty="0" smtClean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Learn “things </a:t>
            </a:r>
            <a:r>
              <a:rPr lang="en-US" sz="2800" b="1" dirty="0" smtClean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you can </a:t>
            </a:r>
            <a:r>
              <a:rPr lang="en-US" sz="2800" b="1" dirty="0" smtClean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eat” </a:t>
            </a:r>
            <a:r>
              <a:rPr lang="en-US" sz="2800" b="1" dirty="0" smtClean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and </a:t>
            </a:r>
            <a:r>
              <a:rPr lang="en-US" sz="2800" b="1" dirty="0" smtClean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“things </a:t>
            </a:r>
            <a:r>
              <a:rPr lang="en-US" sz="2800" b="1" dirty="0" smtClean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that can eat </a:t>
            </a:r>
            <a:r>
              <a:rPr lang="en-US" sz="2800" b="1" dirty="0" smtClean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you”</a:t>
            </a:r>
            <a:endParaRPr lang="en-US" sz="2800" b="1" dirty="0" smtClean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pPr marL="304800" marR="0" lvl="0" indent="-304800" defTabSz="9144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defRPr/>
            </a:pPr>
            <a:r>
              <a:rPr lang="en-US" sz="2800" b="1" dirty="0" smtClean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Can be expensive and risky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1109" y="3034278"/>
            <a:ext cx="4495280" cy="252631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38201" y="2882938"/>
            <a:ext cx="507445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charset="0"/>
              <a:buChar char="•"/>
            </a:pP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Meet someone </a:t>
            </a:r>
            <a:r>
              <a:rPr lang="en-US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to </a:t>
            </a:r>
            <a:r>
              <a:rPr lang="en-US" sz="2800" b="1" smtClean="0">
                <a:latin typeface="Arial" panose="020B0604020202020204" pitchFamily="34" charset="0"/>
                <a:cs typeface="Arial" panose="020B0604020202020204" pitchFamily="34" charset="0"/>
              </a:rPr>
              <a:t>share knowledge with</a:t>
            </a:r>
            <a:endParaRPr lang="en-US" sz="28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Establish a common language </a:t>
            </a:r>
            <a:r>
              <a:rPr lang="mr-IN" sz="2800" b="1" dirty="0">
                <a:latin typeface="Arial" panose="020B0604020202020204" pitchFamily="34" charset="0"/>
                <a:cs typeface="Arial" panose="020B0604020202020204" pitchFamily="34" charset="0"/>
              </a:rPr>
              <a:t>–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Symbols</a:t>
            </a:r>
          </a:p>
          <a:p>
            <a:pPr marL="285750" lvl="0" indent="-285750">
              <a:buFont typeface="Arial" charset="0"/>
              <a:buChar char="•"/>
            </a:pP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Symbols reduce cost of </a:t>
            </a:r>
            <a:r>
              <a:rPr lang="en-US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learning</a:t>
            </a: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325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 5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Learning with </a:t>
            </a:r>
            <a:r>
              <a:rPr lang="en-US" dirty="0" smtClean="0"/>
              <a:t>Symbols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0CEF55-5979-47BF-AB82-BC50C2BE7699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1801" y="2359302"/>
            <a:ext cx="8801099" cy="236869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838201" y="1472269"/>
            <a:ext cx="99439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>
                <a:effectLst/>
                <a:latin typeface="Arial" charset="0"/>
                <a:ea typeface="Arial" charset="0"/>
                <a:cs typeface="Arial" charset="0"/>
              </a:rPr>
              <a:t>Using Symbols Only to Learn Arithmetic Operations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801" y="4880616"/>
            <a:ext cx="7670799" cy="1492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591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Activations Clusters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Learning with </a:t>
            </a:r>
            <a:r>
              <a:rPr lang="en-US" dirty="0" smtClean="0"/>
              <a:t>Symbols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0CEF55-5979-47BF-AB82-BC50C2BE7699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7551" y="1841500"/>
            <a:ext cx="8216900" cy="370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941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 5 </a:t>
            </a:r>
            <a:r>
              <a:rPr lang="mr-IN" dirty="0" smtClean="0"/>
              <a:t>–</a:t>
            </a:r>
            <a:r>
              <a:rPr lang="en-US" dirty="0" smtClean="0"/>
              <a:t> Discussion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Learning with </a:t>
            </a:r>
            <a:r>
              <a:rPr lang="en-US" dirty="0" smtClean="0"/>
              <a:t>Symbols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0CEF55-5979-47BF-AB82-BC50C2BE7699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558" y="1690691"/>
            <a:ext cx="10900886" cy="4177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096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Temperature Encoding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Learning with </a:t>
            </a:r>
            <a:r>
              <a:rPr lang="en-US" dirty="0" smtClean="0"/>
              <a:t>Symbols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0CEF55-5979-47BF-AB82-BC50C2BE7699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1600" y="1866900"/>
            <a:ext cx="6921500" cy="82444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287026" y="3170797"/>
            <a:ext cx="9617949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>
                <a:effectLst/>
                <a:latin typeface="Arial" charset="0"/>
                <a:ea typeface="Arial" charset="0"/>
                <a:cs typeface="Arial" charset="0"/>
              </a:rPr>
              <a:t>Captures three aspects of arithmetic: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800" b="1" dirty="0" smtClean="0">
                <a:latin typeface="Arial" charset="0"/>
                <a:ea typeface="Arial" charset="0"/>
                <a:cs typeface="Arial" charset="0"/>
              </a:rPr>
              <a:t>Quantity represented by operands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800" b="1" dirty="0" smtClean="0">
                <a:effectLst/>
                <a:latin typeface="Arial" charset="0"/>
                <a:ea typeface="Arial" charset="0"/>
                <a:cs typeface="Arial" charset="0"/>
              </a:rPr>
              <a:t>Ordinal relationship of operands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800" b="1" dirty="0" smtClean="0">
                <a:latin typeface="Arial" charset="0"/>
                <a:ea typeface="Arial" charset="0"/>
                <a:cs typeface="Arial" charset="0"/>
              </a:rPr>
              <a:t>Operation</a:t>
            </a:r>
            <a:endParaRPr lang="en-US" sz="2800" b="1" dirty="0">
              <a:effectLst/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4263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 6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Learning with </a:t>
            </a:r>
            <a:r>
              <a:rPr lang="en-US" dirty="0" smtClean="0"/>
              <a:t>Symbols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0CEF55-5979-47BF-AB82-BC50C2BE7699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2951" y="2321477"/>
            <a:ext cx="8159750" cy="228144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838201" y="1472269"/>
            <a:ext cx="99439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>
                <a:effectLst/>
                <a:latin typeface="Arial" charset="0"/>
                <a:ea typeface="Arial" charset="0"/>
                <a:cs typeface="Arial" charset="0"/>
              </a:rPr>
              <a:t>Temperature Encoding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4385" y="4928906"/>
            <a:ext cx="7028299" cy="1481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799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 6 </a:t>
            </a:r>
            <a:r>
              <a:rPr lang="mr-IN" dirty="0" smtClean="0"/>
              <a:t>–</a:t>
            </a:r>
            <a:r>
              <a:rPr lang="en-US" dirty="0" smtClean="0"/>
              <a:t> 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Learning with </a:t>
            </a:r>
            <a:r>
              <a:rPr lang="en-US" dirty="0" smtClean="0"/>
              <a:t>Symbols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0CEF55-5979-47BF-AB82-BC50C2BE7699}" type="slidenum">
              <a:rPr lang="en-US" smtClean="0"/>
              <a:pPr/>
              <a:t>25</a:t>
            </a:fld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0823008"/>
              </p:ext>
            </p:extLst>
          </p:nvPr>
        </p:nvGraphicFramePr>
        <p:xfrm>
          <a:off x="1435101" y="1998321"/>
          <a:ext cx="9321800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64360"/>
                <a:gridCol w="1864360"/>
                <a:gridCol w="1864360"/>
                <a:gridCol w="1864360"/>
                <a:gridCol w="186436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Model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No. of Layers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No. of Hidden Units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/>
                        <a:t>Accuracy </a:t>
                      </a:r>
                      <a:r>
                        <a:rPr lang="mr-IN" sz="2400" dirty="0" smtClean="0"/>
                        <a:t>–</a:t>
                      </a:r>
                      <a:r>
                        <a:rPr lang="en-US" sz="2400" dirty="0" smtClean="0"/>
                        <a:t> Seen (%)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Accuracy </a:t>
                      </a:r>
                      <a:r>
                        <a:rPr lang="mr-IN" sz="2400" dirty="0" smtClean="0"/>
                        <a:t>–</a:t>
                      </a:r>
                      <a:r>
                        <a:rPr lang="en-US" sz="2400" dirty="0" smtClean="0"/>
                        <a:t> Unseen (%)</a:t>
                      </a:r>
                      <a:endParaRPr lang="en-US" sz="24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Model A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2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20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100.0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90.0</a:t>
                      </a:r>
                      <a:endParaRPr lang="en-US" sz="24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Model B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2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10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100.0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93.0</a:t>
                      </a:r>
                      <a:endParaRPr lang="en-US" sz="24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Model C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2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5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100.0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86.0</a:t>
                      </a:r>
                      <a:endParaRPr lang="en-US" sz="2400" dirty="0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60405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 7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Learning with </a:t>
            </a:r>
            <a:r>
              <a:rPr lang="en-US" dirty="0" smtClean="0"/>
              <a:t>Symbols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0CEF55-5979-47BF-AB82-BC50C2BE7699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2273" y="2165141"/>
            <a:ext cx="9067456" cy="352239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838200" y="1472269"/>
            <a:ext cx="106552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>
                <a:effectLst/>
                <a:latin typeface="Arial" charset="0"/>
                <a:ea typeface="Arial" charset="0"/>
                <a:cs typeface="Arial" charset="0"/>
              </a:rPr>
              <a:t>Noisy Handwritten Digits with </a:t>
            </a:r>
            <a:r>
              <a:rPr lang="en-US" sz="2800" b="1" smtClean="0">
                <a:effectLst/>
                <a:latin typeface="Arial" charset="0"/>
                <a:ea typeface="Arial" charset="0"/>
                <a:cs typeface="Arial" charset="0"/>
              </a:rPr>
              <a:t>Temperature Encoded Symbols</a:t>
            </a:r>
            <a:endParaRPr lang="en-US" sz="2800" b="1" dirty="0" smtClean="0">
              <a:effectLst/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5807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 7 - 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Learning with </a:t>
            </a:r>
            <a:r>
              <a:rPr lang="en-US" dirty="0" smtClean="0"/>
              <a:t>Symbols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0CEF55-5979-47BF-AB82-BC50C2BE7699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5206" y="1690691"/>
            <a:ext cx="8461589" cy="4481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024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Learning with </a:t>
            </a:r>
            <a:r>
              <a:rPr lang="en-US" dirty="0" smtClean="0"/>
              <a:t>Symbols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0CEF55-5979-47BF-AB82-BC50C2BE7699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97652" y="1777109"/>
            <a:ext cx="10125817" cy="1255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90000"/>
              </a:lnSpc>
              <a:spcBef>
                <a:spcPct val="0"/>
              </a:spcBef>
              <a:buAutoNum type="arabicParenR"/>
            </a:pPr>
            <a:r>
              <a:rPr lang="en-US" sz="2800" b="1" dirty="0" smtClean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Showed that symbols improves the accuracy of artificial neural networks when training using an impoverished dataset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38201" y="3480588"/>
            <a:ext cx="10125817" cy="1255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90000"/>
              </a:lnSpc>
              <a:spcBef>
                <a:spcPct val="0"/>
              </a:spcBef>
              <a:buFont typeface="+mj-lt"/>
              <a:buAutoNum type="arabicParenR" startAt="2"/>
            </a:pPr>
            <a:r>
              <a:rPr lang="en-US" sz="2800" b="1" dirty="0" smtClean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Showed that symbols allow neural networks to generalize to unseen concepts provided symbols are able to capture all aspects of the problem</a:t>
            </a:r>
          </a:p>
        </p:txBody>
      </p:sp>
    </p:spTree>
    <p:extLst>
      <p:ext uri="{BB962C8B-B14F-4D97-AF65-F5344CB8AC3E}">
        <p14:creationId xmlns:p14="http://schemas.microsoft.com/office/powerpoint/2010/main" val="279305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</a:t>
            </a:r>
            <a:r>
              <a:rPr lang="mr-IN" dirty="0" smtClean="0"/>
              <a:t>–</a:t>
            </a:r>
            <a:r>
              <a:rPr lang="en-US" dirty="0" smtClean="0"/>
              <a:t> Deep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Learning with </a:t>
            </a:r>
            <a:r>
              <a:rPr lang="en-US" dirty="0" smtClean="0"/>
              <a:t>Symbols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0CEF55-5979-47BF-AB82-BC50C2BE7699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1" y="1690691"/>
            <a:ext cx="5696879" cy="38735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764060" y="1690691"/>
            <a:ext cx="436076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b="1" dirty="0" smtClean="0">
                <a:latin typeface="Arial" charset="0"/>
                <a:ea typeface="Arial" charset="0"/>
                <a:cs typeface="Arial" charset="0"/>
              </a:rPr>
              <a:t>Tasks modeled in hierarchal approach where </a:t>
            </a:r>
            <a:r>
              <a:rPr lang="en-US" sz="2800" b="1" dirty="0">
                <a:latin typeface="Arial" charset="0"/>
                <a:ea typeface="Arial" charset="0"/>
                <a:cs typeface="Arial" charset="0"/>
              </a:rPr>
              <a:t>e</a:t>
            </a:r>
            <a:r>
              <a:rPr lang="en-US" sz="2800" b="1" dirty="0" smtClean="0">
                <a:latin typeface="Arial" charset="0"/>
                <a:ea typeface="Arial" charset="0"/>
                <a:cs typeface="Arial" charset="0"/>
              </a:rPr>
              <a:t>ach layer is an abstraction of the layer bellow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800" b="1" dirty="0" smtClean="0">
                <a:latin typeface="Arial" charset="0"/>
                <a:ea typeface="Arial" charset="0"/>
                <a:cs typeface="Arial" charset="0"/>
              </a:rPr>
              <a:t>Pro: Automates feature engineering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800" b="1" dirty="0" smtClean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Con: Introduces more local minima</a:t>
            </a:r>
            <a:endParaRPr lang="en-US" sz="2800" b="1" dirty="0">
              <a:solidFill>
                <a:srgbClr val="C00000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1276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</a:t>
            </a:r>
            <a:r>
              <a:rPr lang="mr-IN" dirty="0" smtClean="0"/>
              <a:t>–</a:t>
            </a:r>
            <a:r>
              <a:rPr lang="en-US" dirty="0" smtClean="0"/>
              <a:t> Local Minima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Learning with </a:t>
            </a:r>
            <a:r>
              <a:rPr lang="en-US" dirty="0" smtClean="0"/>
              <a:t>Symbols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0CEF55-5979-47BF-AB82-BC50C2BE7699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5881" y="1690691"/>
            <a:ext cx="6577920" cy="378300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38201" y="1631259"/>
            <a:ext cx="436076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b="1" dirty="0" smtClean="0">
                <a:latin typeface="Arial" charset="0"/>
                <a:ea typeface="Arial" charset="0"/>
                <a:cs typeface="Arial" charset="0"/>
              </a:rPr>
              <a:t>GD likely to converge to undesirable local minima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800" b="1" dirty="0" smtClean="0">
                <a:latin typeface="Arial" charset="0"/>
                <a:ea typeface="Arial" charset="0"/>
                <a:cs typeface="Arial" charset="0"/>
              </a:rPr>
              <a:t>Can be overcome by using more examples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800" b="1" dirty="0" smtClean="0">
                <a:latin typeface="Arial" charset="0"/>
                <a:ea typeface="Arial" charset="0"/>
                <a:cs typeface="Arial" charset="0"/>
              </a:rPr>
              <a:t>Can be risky in real life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800" b="1" dirty="0" smtClean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Humans overcome problem by sharing knowledge - Symbols</a:t>
            </a:r>
            <a:endParaRPr lang="en-US" sz="2800" b="1" dirty="0">
              <a:solidFill>
                <a:srgbClr val="C00000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0810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Learning with </a:t>
            </a:r>
            <a:r>
              <a:rPr lang="en-US" dirty="0" smtClean="0"/>
              <a:t>Symbols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0CEF55-5979-47BF-AB82-BC50C2BE7699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287026" y="1690691"/>
            <a:ext cx="9617949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>
                <a:effectLst/>
                <a:latin typeface="Arial" charset="0"/>
                <a:ea typeface="Arial" charset="0"/>
                <a:cs typeface="Arial" charset="0"/>
              </a:rPr>
              <a:t>Similar to how individual human </a:t>
            </a:r>
            <a:r>
              <a:rPr lang="en-US" sz="2800" b="1" smtClean="0">
                <a:effectLst/>
                <a:latin typeface="Arial" charset="0"/>
                <a:ea typeface="Arial" charset="0"/>
                <a:cs typeface="Arial" charset="0"/>
              </a:rPr>
              <a:t>learners can overcome the difficulties they </a:t>
            </a:r>
            <a:r>
              <a:rPr lang="en-US" sz="2800" b="1" dirty="0" smtClean="0">
                <a:effectLst/>
                <a:latin typeface="Arial" charset="0"/>
                <a:ea typeface="Arial" charset="0"/>
                <a:cs typeface="Arial" charset="0"/>
              </a:rPr>
              <a:t>encounter while learning from an impoverished dataset, </a:t>
            </a:r>
            <a:r>
              <a:rPr lang="en-US" sz="2800" b="1" smtClean="0">
                <a:effectLst/>
                <a:latin typeface="Arial" charset="0"/>
                <a:ea typeface="Arial" charset="0"/>
                <a:cs typeface="Arial" charset="0"/>
              </a:rPr>
              <a:t>an artificial neural</a:t>
            </a:r>
            <a:r>
              <a:rPr lang="en-US" sz="2800" b="1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2800" b="1" smtClean="0">
                <a:effectLst/>
                <a:latin typeface="Arial" charset="0"/>
                <a:ea typeface="Arial" charset="0"/>
                <a:cs typeface="Arial" charset="0"/>
              </a:rPr>
              <a:t>network </a:t>
            </a:r>
            <a:r>
              <a:rPr lang="en-US" sz="2800" b="1" dirty="0" smtClean="0">
                <a:effectLst/>
                <a:latin typeface="Arial" charset="0"/>
                <a:ea typeface="Arial" charset="0"/>
                <a:cs typeface="Arial" charset="0"/>
              </a:rPr>
              <a:t>can also overcome the </a:t>
            </a:r>
            <a:r>
              <a:rPr lang="en-US" sz="2800" b="1" smtClean="0">
                <a:effectLst/>
                <a:latin typeface="Arial" charset="0"/>
                <a:ea typeface="Arial" charset="0"/>
                <a:cs typeface="Arial" charset="0"/>
              </a:rPr>
              <a:t>local minima problem </a:t>
            </a:r>
            <a:r>
              <a:rPr lang="en-US" sz="2800" b="1" dirty="0" smtClean="0">
                <a:effectLst/>
                <a:latin typeface="Arial" charset="0"/>
                <a:ea typeface="Arial" charset="0"/>
                <a:cs typeface="Arial" charset="0"/>
              </a:rPr>
              <a:t>by introducing symbols </a:t>
            </a:r>
            <a:r>
              <a:rPr lang="en-US" sz="2800" b="1" smtClean="0">
                <a:effectLst/>
                <a:latin typeface="Arial" charset="0"/>
                <a:ea typeface="Arial" charset="0"/>
                <a:cs typeface="Arial" charset="0"/>
              </a:rPr>
              <a:t>to the model </a:t>
            </a:r>
            <a:r>
              <a:rPr lang="en-US" sz="2800" b="1" dirty="0" smtClean="0">
                <a:effectLst/>
                <a:latin typeface="Arial" charset="0"/>
                <a:ea typeface="Arial" charset="0"/>
                <a:cs typeface="Arial" charset="0"/>
              </a:rPr>
              <a:t>while training.</a:t>
            </a:r>
            <a:endParaRPr lang="en-US" sz="2800" b="1" dirty="0">
              <a:effectLst/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0983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Approach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Learning with </a:t>
            </a:r>
            <a:r>
              <a:rPr lang="en-US" dirty="0" smtClean="0"/>
              <a:t>Symbols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0CEF55-5979-47BF-AB82-BC50C2BE7699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5852" y="365128"/>
            <a:ext cx="5958382" cy="42888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5852" y="872326"/>
            <a:ext cx="5940318" cy="59403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3267" y="1690691"/>
            <a:ext cx="9114268" cy="4157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454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Learning with </a:t>
            </a:r>
            <a:r>
              <a:rPr lang="en-US" dirty="0" smtClean="0"/>
              <a:t>Symbols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0CEF55-5979-47BF-AB82-BC50C2BE7699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97651" y="1690691"/>
            <a:ext cx="10125817" cy="1643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90000"/>
              </a:lnSpc>
              <a:spcBef>
                <a:spcPct val="0"/>
              </a:spcBef>
              <a:buAutoNum type="arabicParenR"/>
            </a:pPr>
            <a:r>
              <a:rPr lang="en-US" sz="2800" b="1" dirty="0" smtClean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To </a:t>
            </a:r>
            <a:r>
              <a:rPr lang="en-US" sz="2800" b="1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show that it is possible to develop a deep recurrent neural network model that can learn to perform all four basic arithmetic operations more effectively with the presence of symbols than without</a:t>
            </a:r>
            <a:r>
              <a:rPr lang="en-US" sz="2800" b="1" dirty="0" smtClean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97650" y="3572517"/>
            <a:ext cx="1012581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90000"/>
              </a:lnSpc>
              <a:spcBef>
                <a:spcPct val="0"/>
              </a:spcBef>
              <a:buFont typeface="+mj-lt"/>
              <a:buAutoNum type="arabicParenR" startAt="2"/>
            </a:pPr>
            <a:r>
              <a:rPr lang="en-US" sz="2800" b="1" dirty="0" smtClean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To </a:t>
            </a:r>
            <a:r>
              <a:rPr lang="en-US" sz="2800" b="1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explain the role that symbols play in teaching arithmetic to a machine learning system by showing that the neural network models are able to discover a principled algorithm as opposed to simply memorizing input and output patterns</a:t>
            </a:r>
            <a:r>
              <a:rPr lang="en-US" sz="2800" b="1" dirty="0" smtClean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03343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 </a:t>
            </a:r>
            <a:r>
              <a:rPr lang="mr-IN" dirty="0" smtClean="0"/>
              <a:t>–</a:t>
            </a:r>
            <a:r>
              <a:rPr lang="en-US" dirty="0" smtClean="0"/>
              <a:t> RNNs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Learning with </a:t>
            </a:r>
            <a:r>
              <a:rPr lang="en-US" dirty="0" smtClean="0"/>
              <a:t>Symbols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0CEF55-5979-47BF-AB82-BC50C2BE7699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5451" y="1690691"/>
            <a:ext cx="8801100" cy="42291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3382" y="1714393"/>
            <a:ext cx="4625238" cy="4302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243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 - LSTMs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Learning with </a:t>
            </a:r>
            <a:r>
              <a:rPr lang="en-US" dirty="0" smtClean="0"/>
              <a:t>Symbols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0CEF55-5979-47BF-AB82-BC50C2BE7699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469" y="1357301"/>
            <a:ext cx="10287000" cy="4438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961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6EF1DF93-EB2E-40BB-B3AE-AD2A0F5A992C}" vid="{BC30C9BE-E1CC-4CE8-A4A5-6A9EC9DF24C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8240</TotalTime>
  <Words>688</Words>
  <Application>Microsoft Macintosh PowerPoint</Application>
  <PresentationFormat>Widescreen</PresentationFormat>
  <Paragraphs>148</Paragraphs>
  <Slides>28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Calibri</vt:lpstr>
      <vt:lpstr>Calibri Light</vt:lpstr>
      <vt:lpstr>Mangal</vt:lpstr>
      <vt:lpstr>Arial</vt:lpstr>
      <vt:lpstr>1_Office Theme</vt:lpstr>
      <vt:lpstr>Learning with Symbols</vt:lpstr>
      <vt:lpstr>Lost in a Jungle</vt:lpstr>
      <vt:lpstr>Problem – Deep Learning</vt:lpstr>
      <vt:lpstr>Problem – Local Minima</vt:lpstr>
      <vt:lpstr>Theory</vt:lpstr>
      <vt:lpstr>Approach</vt:lpstr>
      <vt:lpstr>Objectives</vt:lpstr>
      <vt:lpstr>Background – RNNs </vt:lpstr>
      <vt:lpstr>Background - LSTMs</vt:lpstr>
      <vt:lpstr>Experiment 1</vt:lpstr>
      <vt:lpstr>Experiment 1 - NO</vt:lpstr>
      <vt:lpstr>Experiment 1 - NS</vt:lpstr>
      <vt:lpstr>Experiment 1 - NC</vt:lpstr>
      <vt:lpstr>Experiment 1 - NX</vt:lpstr>
      <vt:lpstr>Experiment 1 - SO </vt:lpstr>
      <vt:lpstr>Experiment 1 - Results</vt:lpstr>
      <vt:lpstr>Experiment 4</vt:lpstr>
      <vt:lpstr>Experiment 4 – Results (Seen)</vt:lpstr>
      <vt:lpstr>Experiment 4 – Results (Unseen)</vt:lpstr>
      <vt:lpstr>Experiment 5</vt:lpstr>
      <vt:lpstr>Activations Clusters</vt:lpstr>
      <vt:lpstr>Experiment 5 – Discussion</vt:lpstr>
      <vt:lpstr>Temperature Encoding</vt:lpstr>
      <vt:lpstr>Experiment 6</vt:lpstr>
      <vt:lpstr>Experiment 6 – Results</vt:lpstr>
      <vt:lpstr>Experiment 7</vt:lpstr>
      <vt:lpstr>Experiment 7 - Results</vt:lpstr>
      <vt:lpstr>Conclusion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Ahmed Galila (138365g)</dc:creator>
  <cp:lastModifiedBy>Ahmed Galila (138365g)</cp:lastModifiedBy>
  <cp:revision>294</cp:revision>
  <dcterms:created xsi:type="dcterms:W3CDTF">2019-06-06T01:44:35Z</dcterms:created>
  <dcterms:modified xsi:type="dcterms:W3CDTF">2019-06-17T15:22:01Z</dcterms:modified>
</cp:coreProperties>
</file>